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3" r:id="rId5"/>
    <p:sldMasterId id="2147483695" r:id="rId6"/>
  </p:sldMasterIdLst>
  <p:notesMasterIdLst>
    <p:notesMasterId r:id="rId33"/>
  </p:notesMasterIdLst>
  <p:sldIdLst>
    <p:sldId id="256" r:id="rId7"/>
    <p:sldId id="4612" r:id="rId8"/>
    <p:sldId id="2051" r:id="rId9"/>
    <p:sldId id="286" r:id="rId10"/>
    <p:sldId id="328" r:id="rId11"/>
    <p:sldId id="1190" r:id="rId12"/>
    <p:sldId id="2052" r:id="rId13"/>
    <p:sldId id="298" r:id="rId14"/>
    <p:sldId id="293" r:id="rId15"/>
    <p:sldId id="2049" r:id="rId16"/>
    <p:sldId id="1990" r:id="rId17"/>
    <p:sldId id="326" r:id="rId18"/>
    <p:sldId id="319" r:id="rId19"/>
    <p:sldId id="317" r:id="rId20"/>
    <p:sldId id="318" r:id="rId21"/>
    <p:sldId id="320" r:id="rId22"/>
    <p:sldId id="4610" r:id="rId23"/>
    <p:sldId id="4611" r:id="rId24"/>
    <p:sldId id="322" r:id="rId25"/>
    <p:sldId id="323" r:id="rId26"/>
    <p:sldId id="2050" r:id="rId27"/>
    <p:sldId id="324" r:id="rId28"/>
    <p:sldId id="325" r:id="rId29"/>
    <p:sldId id="307" r:id="rId30"/>
    <p:sldId id="321" r:id="rId31"/>
    <p:sldId id="259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94524"/>
  </p:normalViewPr>
  <p:slideViewPr>
    <p:cSldViewPr snapToGrid="0">
      <p:cViewPr varScale="1">
        <p:scale>
          <a:sx n="109" d="100"/>
          <a:sy n="109" d="100"/>
        </p:scale>
        <p:origin x="24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25-06-2024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pPr marL="0" marR="0" lvl="0" indent="0" algn="r" defTabSz="9207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37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2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25-06-2024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25-06-2024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25-06-2024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25-06-2024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25-06-2024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7B903DE1-16FC-4FFD-9539-8FBD15613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1" y="213784"/>
            <a:ext cx="75342" cy="215425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E23B6C-A92D-4CAE-8787-B369A04CF6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1" y="6096000"/>
            <a:ext cx="16065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187EDAC-9915-478C-BE2A-180A1FE55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3276600"/>
            <a:ext cx="103632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45720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A01C36-AAB3-4CB6-95C8-250B865FC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013200" y="6400800"/>
            <a:ext cx="4368800" cy="304800"/>
          </a:xfrm>
        </p:spPr>
        <p:txBody>
          <a:bodyPr/>
          <a:lstStyle>
            <a:lvl1pPr>
              <a:defRPr dirty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F8374C3-5BAC-46A3-9409-2F45D38FA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44000" y="64008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b="0" smtClean="0">
                <a:latin typeface="CG Times" charset="0"/>
              </a:defRPr>
            </a:lvl1pPr>
          </a:lstStyle>
          <a:p>
            <a:pPr>
              <a:defRPr/>
            </a:pPr>
            <a:fld id="{9DA40364-7DD1-4347-B0F1-2A3342A82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28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F09323-DC52-4297-8DDA-9D560EB56D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14246A-85DF-48B6-8A38-DC534232C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6C66483C-7A49-48D1-9EB3-CD363ECB2D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88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71" indent="0">
              <a:buNone/>
              <a:defRPr sz="1800"/>
            </a:lvl2pPr>
            <a:lvl3pPr marL="914142" indent="0">
              <a:buNone/>
              <a:defRPr sz="1600"/>
            </a:lvl3pPr>
            <a:lvl4pPr marL="1371214" indent="0">
              <a:buNone/>
              <a:defRPr sz="1400"/>
            </a:lvl4pPr>
            <a:lvl5pPr marL="1828285" indent="0">
              <a:buNone/>
              <a:defRPr sz="1400"/>
            </a:lvl5pPr>
            <a:lvl6pPr marL="2285358" indent="0">
              <a:buNone/>
              <a:defRPr sz="1400"/>
            </a:lvl6pPr>
            <a:lvl7pPr marL="2742426" indent="0">
              <a:buNone/>
              <a:defRPr sz="1400"/>
            </a:lvl7pPr>
            <a:lvl8pPr marL="3199496" indent="0">
              <a:buNone/>
              <a:defRPr sz="1400"/>
            </a:lvl8pPr>
            <a:lvl9pPr marL="3656567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5C3D87-8958-4634-9E8E-FCA0B8BB85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70B243-A84A-4160-B73F-C7F99C8561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CCBEE933-0C90-4140-8F2D-A8D15BC762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79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389A066-1480-48E9-9526-5507F16F5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F6BF3-D988-40E3-B036-1E77CBA743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3D831D6-ED18-490C-B4D0-DAA6689948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6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33FAAA-D64F-4611-BF77-5922EA553A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1D45AF4-F293-4D69-BC15-BB7773D9DF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D8EC42CC-5F06-4867-BBD0-3A7E1CB140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10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1E2E7C-59B0-4B89-BEAB-D829FE3B77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F9D2C6-5C36-4FA3-BD30-C45A3A760F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EC40BB2-2A92-470C-822A-C4FD8F1792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7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E62B409-F554-4037-89E7-4AF5EA28B0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D19D51F-3EA1-4A9B-B69A-47B06424B8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F450493A-9A28-4F91-A02D-A678605C7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7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25-06-2024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9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1" y="273078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9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95A5A364-8482-47EF-814E-83C550251C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1FA28-9CFE-458E-BC7B-0CDE3317FC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140DC939-1BD3-4446-9373-05D23BA0E3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55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71" indent="0">
              <a:buNone/>
              <a:defRPr sz="2800"/>
            </a:lvl2pPr>
            <a:lvl3pPr marL="914142" indent="0">
              <a:buNone/>
              <a:defRPr sz="2400"/>
            </a:lvl3pPr>
            <a:lvl4pPr marL="1371214" indent="0">
              <a:buNone/>
              <a:defRPr sz="2000"/>
            </a:lvl4pPr>
            <a:lvl5pPr marL="1828285" indent="0">
              <a:buNone/>
              <a:defRPr sz="2000"/>
            </a:lvl5pPr>
            <a:lvl6pPr marL="2285358" indent="0">
              <a:buNone/>
              <a:defRPr sz="2000"/>
            </a:lvl6pPr>
            <a:lvl7pPr marL="2742426" indent="0">
              <a:buNone/>
              <a:defRPr sz="2000"/>
            </a:lvl7pPr>
            <a:lvl8pPr marL="3199496" indent="0">
              <a:buNone/>
              <a:defRPr sz="2000"/>
            </a:lvl8pPr>
            <a:lvl9pPr marL="3656567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41EB32A-E083-4F2A-89F4-62FF5C0AD8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5C1FA7-2544-475C-94A3-944C4E962D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CECB9C7E-ECFC-4B61-ACB2-2D918B307A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104413-4DF5-4D7F-BA24-72AA989E78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93D36E-17A1-492F-878B-B320DAF34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1D737E-DE45-46C2-8A29-A3C18DF882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5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717" y="136525"/>
            <a:ext cx="2893483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051" y="136525"/>
            <a:ext cx="8481484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F2B597-99C1-4AE6-8227-1648EC4E5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2F0068-98AB-471C-BA71-2C60748C9C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C1089B-4B3C-425E-ADF0-BB7A9F447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40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419390c0d5_1_13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2" name="Google Shape;22;g419390c0d5_1_13"/>
          <p:cNvSpPr txBox="1">
            <a:spLocks noGrp="1"/>
          </p:cNvSpPr>
          <p:nvPr>
            <p:ph type="body" idx="1"/>
          </p:nvPr>
        </p:nvSpPr>
        <p:spPr>
          <a:xfrm>
            <a:off x="461433" y="1279525"/>
            <a:ext cx="11277600" cy="4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3111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Font typeface="Helvetica Neue Light"/>
              <a:buChar char="–"/>
              <a:defRPr sz="19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9pPr>
          </a:lstStyle>
          <a:p>
            <a:endParaRPr dirty="0"/>
          </a:p>
        </p:txBody>
      </p:sp>
      <p:sp>
        <p:nvSpPr>
          <p:cNvPr id="23" name="Google Shape;23;g419390c0d5_1_13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558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419390c0d5_1_24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" name="Google Shape;26;g419390c0d5_1_24"/>
          <p:cNvSpPr txBox="1">
            <a:spLocks noGrp="1"/>
          </p:cNvSpPr>
          <p:nvPr>
            <p:ph type="ftr" idx="11"/>
          </p:nvPr>
        </p:nvSpPr>
        <p:spPr>
          <a:xfrm>
            <a:off x="309076" y="6551490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244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419390c0d5_1_71" descr="Picture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267" y="6217831"/>
            <a:ext cx="1710267" cy="5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419390c0d5_1_71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5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rgbClr val="BF20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 hasCustomPrompt="1"/>
          </p:nvPr>
        </p:nvSpPr>
        <p:spPr>
          <a:xfrm>
            <a:off x="1048200" y="1682270"/>
            <a:ext cx="10095600" cy="45578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2400"/>
              <a:buChar char="◎"/>
              <a:defRPr sz="2400">
                <a:solidFill>
                  <a:srgbClr val="435BA9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354" lvl="1" indent="-38098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32" lvl="2" indent="-380981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09" lvl="3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marL="609585" lvl="0" indent="-507987" algn="l" rtl="0">
              <a:spcBef>
                <a:spcPts val="800"/>
              </a:spcBef>
              <a:spcAft>
                <a:spcPts val="0"/>
              </a:spcAft>
              <a:buSzPts val="2400"/>
              <a:buChar char="◎"/>
            </a:pPr>
            <a:r>
              <a:rPr lang="it-IT" dirty="0" err="1"/>
              <a:t>Mod</a:t>
            </a:r>
            <a:r>
              <a:rPr lang="en-GB" dirty="0"/>
              <a:t>Here you have a list of items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And some text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But remember not to overload your slides with content</a:t>
            </a:r>
          </a:p>
          <a:p>
            <a:pPr lvl="0"/>
            <a:r>
              <a:rPr lang="it-IT" dirty="0" err="1"/>
              <a:t>ifica</a:t>
            </a:r>
            <a:r>
              <a:rPr lang="it-IT" dirty="0"/>
              <a:t> gli stili del testo dello schema</a:t>
            </a:r>
          </a:p>
        </p:txBody>
      </p:sp>
      <p:sp>
        <p:nvSpPr>
          <p:cNvPr id="9" name="Segnaposto numero diapositiva 1"/>
          <p:cNvSpPr txBox="1">
            <a:spLocks/>
          </p:cNvSpPr>
          <p:nvPr userDrawn="1"/>
        </p:nvSpPr>
        <p:spPr>
          <a:xfrm>
            <a:off x="3223039" y="6333135"/>
            <a:ext cx="8714412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1" i="0" u="none" strike="noStrike" cap="none">
                <a:solidFill>
                  <a:srgbClr val="BF202F"/>
                </a:solidFill>
                <a:latin typeface="Candara" panose="020E0502030303020204" pitchFamily="34" charset="0"/>
                <a:ea typeface="Source Sans Pro"/>
                <a:cs typeface="Segoe UI" panose="020B0502040204020203" pitchFamily="34" charset="0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GB" sz="900" dirty="0">
                <a:solidFill>
                  <a:srgbClr val="777777"/>
                </a:solidFill>
              </a:rPr>
              <a:t>11</a:t>
            </a:r>
            <a:r>
              <a:rPr lang="en-GB" sz="900" baseline="30000" dirty="0">
                <a:solidFill>
                  <a:srgbClr val="777777"/>
                </a:solidFill>
              </a:rPr>
              <a:t>th</a:t>
            </a:r>
            <a:r>
              <a:rPr lang="en-GB" sz="900" dirty="0">
                <a:solidFill>
                  <a:srgbClr val="777777"/>
                </a:solidFill>
              </a:rPr>
              <a:t> International Symposium on Digital Earth (ISDE 11), 24 – 27 September 2019, Florence (Italy)</a:t>
            </a:r>
            <a:endParaRPr lang="en-GB" sz="900" dirty="0">
              <a:solidFill>
                <a:srgbClr val="777777"/>
              </a:solidFill>
              <a:ea typeface="Roboto Slab"/>
              <a:sym typeface="Roboto Slab"/>
            </a:endParaRPr>
          </a:p>
        </p:txBody>
      </p:sp>
      <p:sp>
        <p:nvSpPr>
          <p:cNvPr id="10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900">
                <a:solidFill>
                  <a:srgbClr val="777777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001" y="6240000"/>
            <a:ext cx="1145455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5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137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2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25-06-2024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25-06-2024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25-06-2024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47E74A0E-7B27-4D8A-A6CD-01AA9B90C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9034" y="137584"/>
            <a:ext cx="115781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9306D65-B96E-4FE3-A548-F84B23474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1433" y="1280585"/>
            <a:ext cx="112776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50679E21-287B-4DAA-9EC4-8B12CB79C6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4517" y="65532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dirty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2019 Open Geospatial Consortium</a:t>
            </a:r>
          </a:p>
        </p:txBody>
      </p:sp>
      <p:sp>
        <p:nvSpPr>
          <p:cNvPr id="1031" name="Text Box 16">
            <a:extLst>
              <a:ext uri="{FF2B5EF4-FFF2-40B4-BE49-F238E27FC236}">
                <a16:creationId xmlns:a16="http://schemas.microsoft.com/office/drawing/2014/main" id="{D9934285-55D1-4A46-9914-56270435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33" y="6220885"/>
            <a:ext cx="1168590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>
            <a:extLst>
              <a:ext uri="{FF2B5EF4-FFF2-40B4-BE49-F238E27FC236}">
                <a16:creationId xmlns:a16="http://schemas.microsoft.com/office/drawing/2014/main" id="{79950974-D225-4DE1-A554-C4D372B99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700" y="6294967"/>
            <a:ext cx="94578" cy="246203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04006-B7BE-4250-B033-86F57728F561}"/>
              </a:ext>
            </a:extLst>
          </p:cNvPr>
          <p:cNvSpPr txBox="1"/>
          <p:nvPr userDrawn="1"/>
        </p:nvSpPr>
        <p:spPr>
          <a:xfrm>
            <a:off x="9359901" y="6553200"/>
            <a:ext cx="2569633" cy="228600"/>
          </a:xfrm>
          <a:prstGeom prst="rect">
            <a:avLst/>
          </a:prstGeom>
          <a:noFill/>
        </p:spPr>
        <p:txBody>
          <a:bodyPr/>
          <a:lstStyle/>
          <a:p>
            <a:pPr algn="r" eaLnBrk="1" hangingPunct="1">
              <a:defRPr/>
            </a:pPr>
            <a:r>
              <a:rPr lang="en-CA" sz="9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03FE63D9-763F-4799-A1BA-96D7C98C05FD}" type="slidenum">
              <a:rPr lang="en-CA" sz="900" b="0">
                <a:solidFill>
                  <a:srgbClr val="09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en-CA" sz="900" b="0" dirty="0" err="1">
              <a:solidFill>
                <a:srgbClr val="09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DC9B973-F016-4384-8A73-CCD732901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3" y="821267"/>
            <a:ext cx="11277600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3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5pPr>
      <a:lvl6pPr marL="457071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14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21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28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2828" indent="-23282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370" indent="-22012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261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 sz="1867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153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044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231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230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6937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6446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1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2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4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5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58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2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9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67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/>
        </p:nvSpPr>
        <p:spPr>
          <a:xfrm>
            <a:off x="11652250" y="214312"/>
            <a:ext cx="74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09562" y="136525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61950" y="1279525"/>
            <a:ext cx="11277600" cy="4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92E5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92E5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766762"/>
            <a:ext cx="11810998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309562" y="6164262"/>
            <a:ext cx="1168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477962" y="6230937"/>
            <a:ext cx="93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291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dw-bp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SPIRE-MIF/gp-ogc-api-features/blob/master/spec/oapif-inspire-download.md" TargetMode="External"/><Relationship Id="rId4" Type="http://schemas.openxmlformats.org/officeDocument/2006/relationships/hyperlink" Target="https://publicatie.centrumvoorstandaarden.nl/api/ad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9-072/19-072.html#_d99cbf7c-cf24-4327-82e4-7121292cb842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gc.org/standards/roadmap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-mod-geo/" TargetMode="External"/><Relationship Id="rId2" Type="http://schemas.openxmlformats.org/officeDocument/2006/relationships/hyperlink" Target="https://gitdocumentatie.logius.nl/publicatie/api/adr/#normative-design-rul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geonovum.github.io/ogc-api-features-guidelin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sv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s://michelstuyts.be/gis_en.html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5.jpe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De wereld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4"/>
            <a:ext cx="3689060" cy="273007"/>
          </a:xfrm>
        </p:spPr>
        <p:txBody>
          <a:bodyPr/>
          <a:lstStyle/>
          <a:p>
            <a:r>
              <a:rPr lang="nl-NL" dirty="0"/>
              <a:t>Bart De Lathouwer &amp; Pieter </a:t>
            </a:r>
            <a:r>
              <a:rPr lang="nl-NL" dirty="0" err="1"/>
              <a:t>Bresters</a:t>
            </a:r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8 januari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3DC83B-5868-F54D-BB67-E44111FA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52400"/>
            <a:ext cx="11201400" cy="685800"/>
          </a:xfrm>
        </p:spPr>
        <p:txBody>
          <a:bodyPr/>
          <a:lstStyle/>
          <a:p>
            <a:r>
              <a:rPr lang="en-US" dirty="0"/>
              <a:t>OGC/W3C Best Practices for Spatial Data on the Web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AAB9FC-AB21-B442-9EB1-B4E70CAC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785" y="916602"/>
            <a:ext cx="8042275" cy="48910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Web principles for spatial data</a:t>
            </a:r>
          </a:p>
          <a:p>
            <a:r>
              <a:rPr lang="en-US" sz="1400" dirty="0"/>
              <a:t>Use globally unique persistent HTTP URIs for spatial things</a:t>
            </a:r>
          </a:p>
          <a:p>
            <a:r>
              <a:rPr lang="en-US" sz="1400" dirty="0"/>
              <a:t>Make your spatial data indexable by search engines</a:t>
            </a:r>
          </a:p>
          <a:p>
            <a:r>
              <a:rPr lang="en-US" sz="1400" dirty="0"/>
              <a:t>Link resources together to create the Web of data</a:t>
            </a:r>
          </a:p>
          <a:p>
            <a:pPr marL="0" indent="0">
              <a:buNone/>
            </a:pPr>
            <a:r>
              <a:rPr lang="en-US" sz="1800" dirty="0"/>
              <a:t>Key spatial aspects</a:t>
            </a:r>
          </a:p>
          <a:p>
            <a:r>
              <a:rPr lang="en-US" sz="1400" dirty="0"/>
              <a:t>Use spatial data encodings that match your target audience</a:t>
            </a:r>
          </a:p>
          <a:p>
            <a:r>
              <a:rPr lang="en-US" sz="1400" dirty="0"/>
              <a:t>Provide geometries on the Web in a usable way</a:t>
            </a:r>
          </a:p>
          <a:p>
            <a:r>
              <a:rPr lang="en-US" sz="1400" dirty="0"/>
              <a:t>Provide geometries on the Web at the right level of accuracy, precision, and size</a:t>
            </a:r>
          </a:p>
          <a:p>
            <a:r>
              <a:rPr lang="en-US" sz="1400" dirty="0"/>
              <a:t>Choose coordinate reference systems to suit your user’s applications</a:t>
            </a:r>
          </a:p>
          <a:p>
            <a:r>
              <a:rPr lang="en-US" sz="1400" dirty="0"/>
              <a:t>State how coordinate values are encoded</a:t>
            </a:r>
          </a:p>
          <a:p>
            <a:r>
              <a:rPr lang="en-US" sz="1400" dirty="0"/>
              <a:t>Describe relative positioning</a:t>
            </a:r>
          </a:p>
          <a:p>
            <a:pPr marL="0" indent="0">
              <a:buNone/>
            </a:pPr>
            <a:r>
              <a:rPr lang="en-US" sz="1600" dirty="0"/>
              <a:t>Access</a:t>
            </a:r>
            <a:endParaRPr lang="en-US" sz="1400" dirty="0"/>
          </a:p>
          <a:p>
            <a:r>
              <a:rPr lang="en-US" sz="1400" dirty="0"/>
              <a:t>Use appropriate relation types to link Spatial Things</a:t>
            </a:r>
          </a:p>
          <a:p>
            <a:r>
              <a:rPr lang="en-US" sz="1400" dirty="0"/>
              <a:t>Provide information on the changing nature of spatial things</a:t>
            </a:r>
          </a:p>
          <a:p>
            <a:r>
              <a:rPr lang="en-US" sz="1400" dirty="0"/>
              <a:t>Expose spatial data through 'convenience APIs‘</a:t>
            </a:r>
          </a:p>
          <a:p>
            <a:pPr marL="0" indent="0">
              <a:buNone/>
            </a:pPr>
            <a:r>
              <a:rPr lang="en-US" sz="1800" dirty="0"/>
              <a:t>Metadata</a:t>
            </a:r>
            <a:endParaRPr lang="en-US" sz="1400" dirty="0"/>
          </a:p>
          <a:p>
            <a:r>
              <a:rPr lang="en-US" sz="1400" dirty="0"/>
              <a:t>Include spatial metadata in dataset metadata</a:t>
            </a:r>
          </a:p>
          <a:p>
            <a:r>
              <a:rPr lang="en-US" sz="1400" dirty="0"/>
              <a:t>Describe the positional accuracy of spatial data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92E5C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  <a:sym typeface="Arial"/>
              </a:rPr>
              <a:t>Copyright © 2019 Open Geospatial Consortium</a:t>
            </a:r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92E5C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  <a:sym typeface="Arial"/>
            </a:endParaRP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2229272" y="230802"/>
            <a:ext cx="8057728" cy="53119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92E5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MS PGothic" pitchFamily="34" charset="-128"/>
              <a:sym typeface="Arial"/>
            </a:endParaRPr>
          </a:p>
        </p:txBody>
      </p:sp>
      <p:pic>
        <p:nvPicPr>
          <p:cNvPr id="7" name="Picture 4" descr="W3C">
            <a:extLst>
              <a:ext uri="{FF2B5EF4-FFF2-40B4-BE49-F238E27FC236}">
                <a16:creationId xmlns:a16="http://schemas.microsoft.com/office/drawing/2014/main" id="{4AB710A4-A6F0-1641-B837-AA460816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75" y="1066800"/>
            <a:ext cx="9906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55437-782F-1A44-BC81-822112414BF8}"/>
              </a:ext>
            </a:extLst>
          </p:cNvPr>
          <p:cNvSpPr/>
          <p:nvPr/>
        </p:nvSpPr>
        <p:spPr>
          <a:xfrm>
            <a:off x="7665367" y="6036290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https://www.w3.org/TR/sdw-bp/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27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4FC0D-12B5-B341-9F15-7A45C487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OWS and API Innovation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EF9B2-6858-5546-9D39-BDC211D4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is advancing new standards while simultaneously maintaining the OGC Standards Baseline</a:t>
            </a:r>
          </a:p>
          <a:p>
            <a:r>
              <a:rPr lang="en-US" dirty="0"/>
              <a:t>The OGC API approach is based on technologies that did not exist during development of initial OGC Web Services (OWS).  </a:t>
            </a:r>
          </a:p>
          <a:p>
            <a:r>
              <a:rPr lang="en-US" dirty="0"/>
              <a:t>OGC will continue to maintain the approved OWS Standards, e.g., WFS, Version 2, while developing and maintaining new standards based on using approaches for APIs and OGC building blocks </a:t>
            </a:r>
          </a:p>
          <a:p>
            <a:endParaRPr lang="en-US" sz="2000" dirty="0"/>
          </a:p>
          <a:p>
            <a:endParaRPr lang="en-US" sz="2000" dirty="0"/>
          </a:p>
          <a:p>
            <a:pPr marL="514350" lvl="1" indent="0">
              <a:buNone/>
            </a:pPr>
            <a:r>
              <a:rPr lang="en-US" sz="1500" dirty="0"/>
              <a:t>This approach is consistent with the OGC Innovation Statement from 2014 that anticipates OGC addressing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innovator’s dilemma</a:t>
            </a:r>
            <a:r>
              <a:rPr lang="en-US" sz="15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/>
              <a:t>of maintaining the current OGC standards baseline while simultaneously developing standards to support evolving and potentially disruptive technologies, community needs and market trends. ”</a:t>
            </a:r>
          </a:p>
        </p:txBody>
      </p:sp>
    </p:spTree>
    <p:extLst>
      <p:ext uri="{BB962C8B-B14F-4D97-AF65-F5344CB8AC3E}">
        <p14:creationId xmlns:p14="http://schemas.microsoft.com/office/powerpoint/2010/main" val="321844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Makkelijker dan oude generatie services voor </a:t>
            </a:r>
            <a:r>
              <a:rPr lang="nl-NL" u="sng" dirty="0"/>
              <a:t>web-ontwikkelaars* </a:t>
            </a:r>
            <a:r>
              <a:rPr lang="nl-NL" dirty="0"/>
              <a:t>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werken.</a:t>
            </a:r>
          </a:p>
          <a:p>
            <a:endParaRPr lang="nl-NL" dirty="0"/>
          </a:p>
          <a:p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 **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 ***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46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</a:t>
            </a:r>
            <a:r>
              <a:rPr lang="nl-NL"/>
              <a:t>van Geonovum:</a:t>
            </a:r>
            <a:endParaRPr lang="nl-NL" dirty="0"/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endParaRPr lang="nl-NL" dirty="0"/>
          </a:p>
          <a:p>
            <a:r>
              <a:rPr lang="nl-NL" dirty="0"/>
              <a:t>Zicht op Nederland</a:t>
            </a:r>
          </a:p>
          <a:p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types zijn 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Features (opvolger WFS)</a:t>
            </a:r>
          </a:p>
          <a:p>
            <a:r>
              <a:rPr lang="nl-NL" dirty="0" err="1"/>
              <a:t>Tiles</a:t>
            </a:r>
            <a:r>
              <a:rPr lang="nl-NL" dirty="0"/>
              <a:t> (Vector </a:t>
            </a:r>
            <a:r>
              <a:rPr lang="nl-NL" dirty="0" err="1"/>
              <a:t>Tiles</a:t>
            </a:r>
            <a:r>
              <a:rPr lang="nl-NL" dirty="0"/>
              <a:t> of opvolger WMTS)</a:t>
            </a:r>
          </a:p>
          <a:p>
            <a:r>
              <a:rPr lang="nl-NL" dirty="0" err="1"/>
              <a:t>Maps</a:t>
            </a:r>
            <a:r>
              <a:rPr lang="nl-NL" dirty="0"/>
              <a:t> (opvolger WMS)</a:t>
            </a:r>
          </a:p>
          <a:p>
            <a:r>
              <a:rPr lang="nl-NL" dirty="0" err="1"/>
              <a:t>Styles</a:t>
            </a:r>
            <a:r>
              <a:rPr lang="nl-NL" dirty="0"/>
              <a:t> (opmaak)</a:t>
            </a:r>
          </a:p>
          <a:p>
            <a:r>
              <a:rPr lang="nl-NL" dirty="0"/>
              <a:t>Coverages (opvolger WCS)</a:t>
            </a:r>
          </a:p>
          <a:p>
            <a:r>
              <a:rPr lang="nl-NL" dirty="0"/>
              <a:t>Records (metadata)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252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zijn er nog meer?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Processes</a:t>
            </a:r>
            <a:r>
              <a:rPr lang="nl-NL" dirty="0"/>
              <a:t> (opvolger WPS)</a:t>
            </a:r>
          </a:p>
          <a:p>
            <a:r>
              <a:rPr lang="nl-NL" dirty="0"/>
              <a:t>EDR (</a:t>
            </a:r>
            <a:r>
              <a:rPr lang="nl-NL" dirty="0" err="1"/>
              <a:t>Environmental</a:t>
            </a:r>
            <a:r>
              <a:rPr lang="nl-NL" dirty="0"/>
              <a:t> Data Retrieval)</a:t>
            </a:r>
          </a:p>
          <a:p>
            <a:r>
              <a:rPr lang="nl-NL" dirty="0" err="1"/>
              <a:t>Joins</a:t>
            </a:r>
            <a:r>
              <a:rPr lang="nl-NL" dirty="0"/>
              <a:t> (opvolger TJS)</a:t>
            </a:r>
          </a:p>
          <a:p>
            <a:r>
              <a:rPr lang="nl-NL" dirty="0"/>
              <a:t>Routes</a:t>
            </a:r>
          </a:p>
          <a:p>
            <a:r>
              <a:rPr lang="nl-NL" dirty="0"/>
              <a:t>DGGS (Discrete Global </a:t>
            </a:r>
            <a:r>
              <a:rPr lang="nl-NL" dirty="0" err="1"/>
              <a:t>Grid</a:t>
            </a:r>
            <a:r>
              <a:rPr lang="nl-NL" dirty="0"/>
              <a:t> System)</a:t>
            </a:r>
          </a:p>
          <a:p>
            <a:r>
              <a:rPr lang="nl-NL" dirty="0" err="1"/>
              <a:t>Moving</a:t>
            </a:r>
            <a:r>
              <a:rPr lang="nl-NL" dirty="0"/>
              <a:t> features</a:t>
            </a:r>
          </a:p>
          <a:p>
            <a:r>
              <a:rPr lang="nl-NL" dirty="0"/>
              <a:t>3D </a:t>
            </a:r>
            <a:r>
              <a:rPr lang="nl-NL" dirty="0" err="1"/>
              <a:t>GeoVolumes</a:t>
            </a:r>
            <a:endParaRPr lang="nl-NL" dirty="0"/>
          </a:p>
          <a:p>
            <a:r>
              <a:rPr lang="nl-NL" dirty="0" err="1"/>
              <a:t>SensorThings</a:t>
            </a:r>
            <a:r>
              <a:rPr lang="nl-NL" dirty="0"/>
              <a:t> (opvolger SOS)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0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Specification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INSPIRE 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dirty="0">
                <a:solidFill>
                  <a:srgbClr val="207AB3"/>
                </a:solidFill>
                <a:latin typeface="Open Sans" panose="020B0606030504020204" pitchFamily="34" charset="0"/>
              </a:rPr>
              <a:t>HTTP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REST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an application protocol for distributed, collaborative, hypermedia information systems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https://en.wikipedia.org/wiki/Hypertext_Transfer_Protocol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1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B0F10-6ACB-9D47-B33A-F6651479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627630"/>
            <a:ext cx="10528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Representational state transfer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https://en.wikipedia.org/wiki/Representational_state_transfer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92B49-7A43-914F-8397-90E1876E25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53" y="3173297"/>
            <a:ext cx="11003280" cy="24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Specification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van 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Initiative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Fixed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fields https://spec.openapis.org/oas/v3.1.0#openapi-object</a:t>
            </a:r>
          </a:p>
          <a:p>
            <a:pPr marL="857250" lvl="1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65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3C40-DC90-0D70-8802-2F040FF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AB0C-BD28-5ABA-4517-29E97B62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Deel</a:t>
            </a:r>
            <a:r>
              <a:rPr lang="en-US" dirty="0"/>
              <a:t> 1 van 2</a:t>
            </a:r>
          </a:p>
          <a:p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1: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; </a:t>
            </a:r>
            <a:r>
              <a:rPr lang="en-US" dirty="0" err="1"/>
              <a:t>verhaal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theorie</a:t>
            </a:r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2: 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client </a:t>
            </a:r>
            <a:r>
              <a:rPr lang="en-US" dirty="0" err="1"/>
              <a:t>en</a:t>
            </a:r>
            <a:r>
              <a:rPr lang="en-US" dirty="0"/>
              <a:t>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8C78-1F78-6866-611E-9674E71F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13414C-999E-D735-BD9C-E3F5B071A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891" y="3722500"/>
            <a:ext cx="4373002" cy="27306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3B62F3-20CA-CDDE-2FB6-B1228B9E5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351" y="5337175"/>
            <a:ext cx="4675517" cy="8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Roadmap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voor alle OGC-standaarden: 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https://www.ogc.org/standards/roadmap/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Opmerking, wat met: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5" descr="A pink text on a white background&#10;&#10;Description automatically generated">
            <a:extLst>
              <a:ext uri="{FF2B5EF4-FFF2-40B4-BE49-F238E27FC236}">
                <a16:creationId xmlns:a16="http://schemas.microsoft.com/office/drawing/2014/main" id="{63579739-DBD9-5A48-5AF2-72D794717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899" y="2130424"/>
            <a:ext cx="2907509" cy="105727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F80C57-7C78-AB38-B967-85618777F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6536" y="16684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C1963-1970-7F1A-B402-8A17A18C22FB}"/>
              </a:ext>
            </a:extLst>
          </p:cNvPr>
          <p:cNvSpPr txBox="1"/>
          <p:nvPr/>
        </p:nvSpPr>
        <p:spPr>
          <a:xfrm>
            <a:off x="3027947" y="3649033"/>
            <a:ext cx="6136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Technologie</a:t>
            </a:r>
            <a:r>
              <a:rPr lang="en-US" sz="4800" dirty="0"/>
              <a:t> </a:t>
            </a:r>
            <a:r>
              <a:rPr lang="en-US" sz="4800" dirty="0" err="1"/>
              <a:t>gaat</a:t>
            </a:r>
            <a:r>
              <a:rPr lang="en-US" sz="4800" dirty="0"/>
              <a:t> </a:t>
            </a:r>
            <a:r>
              <a:rPr lang="en-US" sz="4800" dirty="0" err="1"/>
              <a:t>snel</a:t>
            </a:r>
            <a:r>
              <a:rPr lang="en-US" sz="4800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8AEEB-DBC8-9BD7-F5A4-A17A883F275F}"/>
              </a:ext>
            </a:extLst>
          </p:cNvPr>
          <p:cNvSpPr txBox="1"/>
          <p:nvPr/>
        </p:nvSpPr>
        <p:spPr>
          <a:xfrm>
            <a:off x="1574473" y="4888227"/>
            <a:ext cx="9844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(Frank zit in OGC OAB, wat </a:t>
            </a:r>
            <a:r>
              <a:rPr lang="en-US" sz="4800" dirty="0" err="1"/>
              <a:t>denk</a:t>
            </a:r>
            <a:r>
              <a:rPr lang="en-US" sz="4800" dirty="0"/>
              <a:t> je?)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BE491-B321-D059-A0B4-6A0FE0D9DD60}"/>
              </a:ext>
            </a:extLst>
          </p:cNvPr>
          <p:cNvSpPr txBox="1"/>
          <p:nvPr/>
        </p:nvSpPr>
        <p:spPr>
          <a:xfrm>
            <a:off x="8725805" y="2243249"/>
            <a:ext cx="2243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(…</a:t>
            </a:r>
            <a:r>
              <a:rPr lang="en-US" sz="4800" dirty="0" err="1"/>
              <a:t>ea</a:t>
            </a:r>
            <a:r>
              <a:rPr lang="en-US" sz="48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75392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3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 in concept:</a:t>
            </a:r>
          </a:p>
          <a:p>
            <a:pPr marL="0" indent="0">
              <a:buNone/>
            </a:pPr>
            <a:r>
              <a:rPr lang="en-GB" dirty="0">
                <a:hlinkClick r:id="rId7"/>
              </a:rPr>
              <a:t>https://geonovum.github.io/</a:t>
            </a:r>
            <a:r>
              <a:rPr lang="en-GB">
                <a:hlinkClick r:id="rId7"/>
              </a:rPr>
              <a:t>ogc-api-features-guideline/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Demoservices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Eerst</a:t>
            </a:r>
            <a:r>
              <a:rPr lang="en-US" dirty="0"/>
              <a:t> even </a:t>
            </a:r>
            <a:r>
              <a:rPr lang="en-US" dirty="0" err="1"/>
              <a:t>terug</a:t>
            </a:r>
            <a:r>
              <a:rPr lang="en-US" dirty="0"/>
              <a:t> in de </a:t>
            </a:r>
            <a:r>
              <a:rPr lang="en-US" dirty="0" err="1"/>
              <a:t>tijd</a:t>
            </a:r>
            <a:r>
              <a:rPr lang="en-US" dirty="0"/>
              <a:t>… </a:t>
            </a:r>
            <a:r>
              <a:rPr lang="en-US" dirty="0" err="1"/>
              <a:t>naar</a:t>
            </a:r>
            <a:r>
              <a:rPr lang="en-US" dirty="0"/>
              <a:t> de Jaren 90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ze truc maakte in de jaren 90 muziek onweerstaanbaar | De Volkskrant">
            <a:extLst>
              <a:ext uri="{FF2B5EF4-FFF2-40B4-BE49-F238E27FC236}">
                <a16:creationId xmlns:a16="http://schemas.microsoft.com/office/drawing/2014/main" id="{957D713C-3088-A327-825E-49B7C01B0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996" y="2569474"/>
            <a:ext cx="3797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599" y="4247199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7254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en 90 muziek boeken voor uw 90's Party? | Zie link in beschrijving -  YouTube">
            <a:extLst>
              <a:ext uri="{FF2B5EF4-FFF2-40B4-BE49-F238E27FC236}">
                <a16:creationId xmlns:a16="http://schemas.microsoft.com/office/drawing/2014/main" id="{DE8C5B07-52AF-947F-401D-6EDB36A8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893" y="315129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29458-E8F2-1EE1-FA45-2AA40318D882}"/>
              </a:ext>
            </a:extLst>
          </p:cNvPr>
          <p:cNvSpPr txBox="1"/>
          <p:nvPr/>
        </p:nvSpPr>
        <p:spPr>
          <a:xfrm>
            <a:off x="10144717" y="2195830"/>
            <a:ext cx="88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49178-E9C9-9EB4-C4FA-59519CFD0EE1}"/>
              </a:ext>
            </a:extLst>
          </p:cNvPr>
          <p:cNvSpPr txBox="1"/>
          <p:nvPr/>
        </p:nvSpPr>
        <p:spPr>
          <a:xfrm>
            <a:off x="4839000" y="3802340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706" y="4878837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024" y="3250229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Eerst even terug in de tijd…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Het web </a:t>
            </a:r>
            <a:r>
              <a:rPr lang="en-US" dirty="0" err="1"/>
              <a:t>werd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‘de </a:t>
            </a:r>
            <a:r>
              <a:rPr lang="en-US" dirty="0" err="1"/>
              <a:t>toekomst</a:t>
            </a:r>
            <a:r>
              <a:rPr lang="en-US" dirty="0"/>
              <a:t>’, maar het web </a:t>
            </a:r>
            <a:r>
              <a:rPr lang="en-US" dirty="0" err="1"/>
              <a:t>zelf</a:t>
            </a:r>
            <a:r>
              <a:rPr lang="en-US" dirty="0"/>
              <a:t> was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relatief</a:t>
            </a:r>
            <a:r>
              <a:rPr lang="en-US" dirty="0"/>
              <a:t> </a:t>
            </a:r>
            <a:r>
              <a:rPr lang="en-US" dirty="0" err="1"/>
              <a:t>inmature</a:t>
            </a:r>
            <a:r>
              <a:rPr lang="en-US" dirty="0"/>
              <a:t> (REST </a:t>
            </a:r>
            <a:r>
              <a:rPr lang="en-US" dirty="0" err="1"/>
              <a:t>bestond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*).</a:t>
            </a:r>
          </a:p>
          <a:p>
            <a:r>
              <a:rPr lang="en-US" dirty="0"/>
              <a:t>Het </a:t>
            </a:r>
            <a:r>
              <a:rPr lang="en-US" i="1" dirty="0"/>
              <a:t>web</a:t>
            </a:r>
            <a:r>
              <a:rPr lang="en-US" dirty="0"/>
              <a:t> was </a:t>
            </a:r>
            <a:r>
              <a:rPr lang="en-US" dirty="0" err="1"/>
              <a:t>ook</a:t>
            </a:r>
            <a:r>
              <a:rPr lang="en-US" dirty="0"/>
              <a:t> XML </a:t>
            </a:r>
            <a:r>
              <a:rPr lang="en-US" dirty="0" err="1"/>
              <a:t>georienteerd</a:t>
            </a:r>
            <a:endParaRPr lang="en-US" dirty="0"/>
          </a:p>
          <a:p>
            <a:r>
              <a:rPr lang="en-US" dirty="0"/>
              <a:t>Er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afgetekende</a:t>
            </a:r>
            <a:r>
              <a:rPr lang="en-US" dirty="0"/>
              <a:t> </a:t>
            </a:r>
            <a:r>
              <a:rPr lang="en-US" dirty="0" err="1"/>
              <a:t>patronnen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/>
              <a:t>Zoals</a:t>
            </a:r>
            <a:r>
              <a:rPr lang="en-US" dirty="0"/>
              <a:t> we die nu </a:t>
            </a:r>
            <a:r>
              <a:rPr lang="en-US" dirty="0" err="1"/>
              <a:t>kennen</a:t>
            </a:r>
            <a:r>
              <a:rPr lang="en-US" dirty="0"/>
              <a:t>)</a:t>
            </a:r>
          </a:p>
          <a:p>
            <a:r>
              <a:rPr lang="en-US" dirty="0"/>
              <a:t>OGC </a:t>
            </a:r>
            <a:r>
              <a:rPr lang="en-US" dirty="0" err="1"/>
              <a:t>liep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troepen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met WMS</a:t>
            </a:r>
          </a:p>
          <a:p>
            <a:endParaRPr lang="en-US" dirty="0"/>
          </a:p>
          <a:p>
            <a:r>
              <a:rPr lang="en-US" dirty="0"/>
              <a:t>Grote drivers: NGA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later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Bad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</a:t>
            </a:r>
            <a:r>
              <a:rPr lang="en-US" i="1" dirty="0"/>
              <a:t>GML</a:t>
            </a:r>
            <a:r>
              <a:rPr lang="en-US" dirty="0"/>
              <a:t>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46328" y="1066806"/>
            <a:ext cx="4343785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33363" indent="-227013"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Service (WMS)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Tile Service (WMTS)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Feature Service (WFS)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Coverage Service (WCS) 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KML, GML,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GeoPackage</a:t>
            </a:r>
            <a:endParaRPr lang="en-GB" sz="2000" kern="1200" dirty="0">
              <a:solidFill>
                <a:schemeClr val="tx1"/>
              </a:solidFill>
              <a:latin typeface="Arial" charset="0"/>
            </a:endParaRP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GeoTIFF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NetCDF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HDF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4107" y="316079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Millions of Geospatial Datasets on &gt;200K Servers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4730435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69882" y="6201362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8110373" y="5657691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436224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</a:t>
            </a:r>
            <a:r>
              <a:rPr lang="en-US" dirty="0"/>
              <a:t> 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pic>
        <p:nvPicPr>
          <p:cNvPr id="11" name="Picture 10" descr="A close up of a ma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01891AB8-F658-4B4F-89CB-D5180D3ED1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199" y="1031787"/>
            <a:ext cx="3817498" cy="207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D62572-363D-384D-9A97-68DBC3C647CA}"/>
              </a:ext>
            </a:extLst>
          </p:cNvPr>
          <p:cNvSpPr txBox="1"/>
          <p:nvPr/>
        </p:nvSpPr>
        <p:spPr>
          <a:xfrm>
            <a:off x="7870883" y="103414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wms.michelstuyts.be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17" y="3312696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214" y="476314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863" y="330977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9714" y="6028491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855" y="4077661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de la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4E8C-91CC-0B45-0EF5-669AA71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Rest API 2012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E8583-1F86-626F-B3DD-2A2FF4AB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5" name="Picture 4" descr="A black screen with blue and red text&#10;&#10;Description automatically generated">
            <a:extLst>
              <a:ext uri="{FF2B5EF4-FFF2-40B4-BE49-F238E27FC236}">
                <a16:creationId xmlns:a16="http://schemas.microsoft.com/office/drawing/2014/main" id="{2FF25474-E031-74EF-37BA-858743BF7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351" y="1280160"/>
            <a:ext cx="770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Madame Globe and Mister Cube met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981" y="1279525"/>
            <a:ext cx="8186388" cy="4891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2019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68321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and W3C come together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432" y="1384457"/>
            <a:ext cx="6240593" cy="468044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2019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32" y="6248995"/>
            <a:ext cx="914400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2845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20140528_OGC_PowerPoint_presentation_template_ppt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GC_PowerPoint_Template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107dc4104725ff0d301aba76590c1ffd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cfdf746f280c8ca204321d555d08ef34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dba3324-aebb-4854-b76c-f6c322e7cc44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14D6DE-E467-4F17-AF70-8A3377B9B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1895</TotalTime>
  <Words>1127</Words>
  <Application>Microsoft Macintosh PowerPoint</Application>
  <PresentationFormat>Widescreen</PresentationFormat>
  <Paragraphs>239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SimSun</vt:lpstr>
      <vt:lpstr>Arial</vt:lpstr>
      <vt:lpstr>Arial Black</vt:lpstr>
      <vt:lpstr>Calibri</vt:lpstr>
      <vt:lpstr>CG Times</vt:lpstr>
      <vt:lpstr>Helvetica Neue</vt:lpstr>
      <vt:lpstr>Helvetica Neue Light</vt:lpstr>
      <vt:lpstr>Open Sans</vt:lpstr>
      <vt:lpstr>Poppins</vt:lpstr>
      <vt:lpstr>Roboto Slab</vt:lpstr>
      <vt:lpstr>Tenorite</vt:lpstr>
      <vt:lpstr>Times New Roman</vt:lpstr>
      <vt:lpstr>Wingdings</vt:lpstr>
      <vt:lpstr>Geonovum</vt:lpstr>
      <vt:lpstr>20140528_OGC_PowerPoint_presentation_template_pptx</vt:lpstr>
      <vt:lpstr>1_OGC_PowerPoint_Template</vt:lpstr>
      <vt:lpstr>Geonovum </vt:lpstr>
      <vt:lpstr>OGC API *</vt:lpstr>
      <vt:lpstr>Waarom OGC API’s ?</vt:lpstr>
      <vt:lpstr>Eerst even terug in de tijd…</vt:lpstr>
      <vt:lpstr>The Good, the Bad and the Ugly (in hindsight)</vt:lpstr>
      <vt:lpstr>Millions of Geospatial Datasets on &gt;200K Servers</vt:lpstr>
      <vt:lpstr>ESRI Rest API 2012</vt:lpstr>
      <vt:lpstr>Madame Globe and Mister Cube met in 2014</vt:lpstr>
      <vt:lpstr>OGC and W3C come together in 2014</vt:lpstr>
      <vt:lpstr>OGC/W3C Best Practices for Spatial Data on the Web</vt:lpstr>
      <vt:lpstr>OWS and API Innovation</vt:lpstr>
      <vt:lpstr>Waarom OGC API’s ?</vt:lpstr>
      <vt:lpstr>Belang Geonovum stimuleren OGC-API-gebruik?</vt:lpstr>
      <vt:lpstr>Welke OGC API’s types zijn er?</vt:lpstr>
      <vt:lpstr>Welke OGC API’s zijn er nog meer?</vt:lpstr>
      <vt:lpstr>Welke Standaarden zijn er voor API’s ?</vt:lpstr>
      <vt:lpstr>HTTP</vt:lpstr>
      <vt:lpstr>REST</vt:lpstr>
      <vt:lpstr>Open API Specification</vt:lpstr>
      <vt:lpstr>OGC</vt:lpstr>
      <vt:lpstr>Opmerking, wat met:</vt:lpstr>
      <vt:lpstr>Dutch API Design Rules</vt:lpstr>
      <vt:lpstr>INSPIRE</vt:lpstr>
      <vt:lpstr>Aangepaste tools voor OGC-API-Features</vt:lpstr>
      <vt:lpstr>Demoservices OGC-API-Features in QGIS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Bart De Lathouwer</cp:lastModifiedBy>
  <cp:revision>22</cp:revision>
  <dcterms:created xsi:type="dcterms:W3CDTF">2022-10-26T06:58:37Z</dcterms:created>
  <dcterms:modified xsi:type="dcterms:W3CDTF">2024-06-25T07:51:36Z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